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C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 sz="78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5030" y="9109517"/>
            <a:ext cx="13014860" cy="67733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5030" y="-18063"/>
            <a:ext cx="13014859" cy="6773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hyperlink" Target="http://fukuno.jig.jp/" TargetMode="Externa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tif"/><Relationship Id="rId6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://www.nxp-lpc.com/images/LPC111x_UM_Rev.00.15_Japanese.pdf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hyperlink" Target="http://infocenter.arm.com/help/index.jsp?topic=/com.arm.doc.subset.architecture.reference/index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hyperlink" Target="https://fukuno.jig.jp/1188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hanawarabikoza.page/" TargetMode="External"/><Relationship Id="rId3" Type="http://schemas.openxmlformats.org/officeDocument/2006/relationships/image" Target="../media/image2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IchigoJamは、本当に…"/>
          <p:cNvSpPr txBox="1"/>
          <p:nvPr/>
        </p:nvSpPr>
        <p:spPr>
          <a:xfrm>
            <a:off x="679322" y="1452033"/>
            <a:ext cx="11646155" cy="299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IchigoJamは、本当に</a:t>
            </a:r>
          </a:p>
          <a:p>
            <a:pPr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1秒に5000万回計算できるのか!?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〜IchigoJam マシン語入門〜</a:t>
            </a:r>
          </a:p>
        </p:txBody>
      </p:sp>
      <p:sp>
        <p:nvSpPr>
          <p:cNvPr id="255" name="jig.jp 会長 / IchigoJam 開発者   福野泰介…"/>
          <p:cNvSpPr txBox="1"/>
          <p:nvPr/>
        </p:nvSpPr>
        <p:spPr>
          <a:xfrm>
            <a:off x="871389" y="7020520"/>
            <a:ext cx="12459627" cy="2153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35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jig.jp 会長 / IchigoJam 開発者   福野泰介</a:t>
            </a:r>
          </a:p>
          <a:p>
            <a:pPr algn="l"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@taisukef  </a:t>
            </a:r>
            <a:r>
              <a:rPr u="sng">
                <a:hlinkClick r:id="rId2" invalidUrl="" action="" tgtFrame="" tooltip="" history="1" highlightClick="0" endSnd="0"/>
              </a:rPr>
              <a:t>https://fukuno.jig.jp/</a:t>
            </a:r>
          </a:p>
        </p:txBody>
      </p:sp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0254" y="8237813"/>
            <a:ext cx="1571061" cy="523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0420" y="7196203"/>
            <a:ext cx="1801748" cy="1801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7091" y="4810720"/>
            <a:ext cx="1490618" cy="21531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グループ"/>
          <p:cNvGrpSpPr/>
          <p:nvPr/>
        </p:nvGrpSpPr>
        <p:grpSpPr>
          <a:xfrm>
            <a:off x="7662296" y="4828648"/>
            <a:ext cx="2885217" cy="1747304"/>
            <a:chOff x="0" y="0"/>
            <a:chExt cx="2885215" cy="1747303"/>
          </a:xfrm>
        </p:grpSpPr>
        <p:sp>
          <p:nvSpPr>
            <p:cNvPr id="259" name="吹き出し"/>
            <p:cNvSpPr/>
            <p:nvPr/>
          </p:nvSpPr>
          <p:spPr>
            <a:xfrm>
              <a:off x="0" y="0"/>
              <a:ext cx="2885216" cy="1747304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60" name="イメージ" descr="イメージ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71495" y="488027"/>
              <a:ext cx="2006259" cy="410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CPU"/>
            <p:cNvSpPr txBox="1"/>
            <p:nvPr/>
          </p:nvSpPr>
          <p:spPr>
            <a:xfrm>
              <a:off x="1000550" y="1037546"/>
              <a:ext cx="948149" cy="3646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コンパイラ…"/>
          <p:cNvSpPr txBox="1"/>
          <p:nvPr>
            <p:ph type="title"/>
          </p:nvPr>
        </p:nvSpPr>
        <p:spPr>
          <a:xfrm>
            <a:off x="132159" y="246227"/>
            <a:ext cx="12740482" cy="2555546"/>
          </a:xfrm>
          <a:prstGeom prst="rect">
            <a:avLst/>
          </a:prstGeom>
        </p:spPr>
        <p:txBody>
          <a:bodyPr/>
          <a:lstStyle/>
          <a:p>
            <a:pPr defTabSz="560831">
              <a:defRPr sz="7679"/>
            </a:pPr>
            <a:r>
              <a:t>コンパイラ</a:t>
            </a:r>
          </a:p>
          <a:p>
            <a:pPr defTabSz="560831">
              <a:defRPr sz="7679"/>
            </a:pPr>
            <a:r>
              <a:t>（ほんやくき）</a:t>
            </a:r>
          </a:p>
        </p:txBody>
      </p:sp>
      <p:pic>
        <p:nvPicPr>
          <p:cNvPr id="3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8878" y="4466629"/>
            <a:ext cx="3426149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`00100 011 01010000…"/>
          <p:cNvSpPr txBox="1"/>
          <p:nvPr/>
        </p:nvSpPr>
        <p:spPr>
          <a:xfrm>
            <a:off x="4906904" y="4731279"/>
            <a:ext cx="3137149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`00100 011 01010000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`00000 01000 011 011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`00110 011 00000001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`00000 10000 011 011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`00110 011 00111100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`01100 00000 011 000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`0100011101110000</a:t>
            </a:r>
          </a:p>
        </p:txBody>
      </p:sp>
      <p:sp>
        <p:nvSpPr>
          <p:cNvPr id="308" name="*"/>
          <p:cNvSpPr txBox="1"/>
          <p:nvPr/>
        </p:nvSpPr>
        <p:spPr>
          <a:xfrm>
            <a:off x="12076641" y="4402667"/>
            <a:ext cx="106045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09" name="矢印"/>
          <p:cNvSpPr/>
          <p:nvPr/>
        </p:nvSpPr>
        <p:spPr>
          <a:xfrm>
            <a:off x="8644466" y="5494866"/>
            <a:ext cx="1106092" cy="1152526"/>
          </a:xfrm>
          <a:prstGeom prst="rightArrow">
            <a:avLst>
              <a:gd name="adj1" fmla="val 32000"/>
              <a:gd name="adj2" fmla="val 6668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0" name="マシン語…"/>
          <p:cNvSpPr txBox="1"/>
          <p:nvPr/>
        </p:nvSpPr>
        <p:spPr>
          <a:xfrm>
            <a:off x="9299625" y="7832361"/>
            <a:ext cx="3904655" cy="1254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マシン語</a:t>
            </a:r>
          </a:p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わかる</a:t>
            </a:r>
          </a:p>
        </p:txBody>
      </p:sp>
      <p:sp>
        <p:nvSpPr>
          <p:cNvPr id="311" name="C言語…"/>
          <p:cNvSpPr txBox="1"/>
          <p:nvPr/>
        </p:nvSpPr>
        <p:spPr>
          <a:xfrm>
            <a:off x="-72975" y="7832361"/>
            <a:ext cx="3904655" cy="1254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C言語</a:t>
            </a:r>
          </a:p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人にやさしい</a:t>
            </a:r>
          </a:p>
        </p:txBody>
      </p:sp>
      <p:sp>
        <p:nvSpPr>
          <p:cNvPr id="312" name="事前にマシン語に…"/>
          <p:cNvSpPr txBox="1"/>
          <p:nvPr/>
        </p:nvSpPr>
        <p:spPr>
          <a:xfrm>
            <a:off x="5009716" y="7939617"/>
            <a:ext cx="3187701" cy="1079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chemeClr val="accent5"/>
                </a:solidFill>
              </a:rPr>
              <a:t>事前に</a:t>
            </a:r>
            <a:r>
              <a:t>マシン語に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翻訳してしまう</a:t>
            </a:r>
          </a:p>
        </p:txBody>
      </p:sp>
      <p:sp>
        <p:nvSpPr>
          <p:cNvPr id="313" name="led(1)"/>
          <p:cNvSpPr txBox="1"/>
          <p:nvPr/>
        </p:nvSpPr>
        <p:spPr>
          <a:xfrm>
            <a:off x="120650" y="5779029"/>
            <a:ext cx="30099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led(1)</a:t>
            </a:r>
          </a:p>
        </p:txBody>
      </p:sp>
      <p:sp>
        <p:nvSpPr>
          <p:cNvPr id="314" name="矢印"/>
          <p:cNvSpPr/>
          <p:nvPr/>
        </p:nvSpPr>
        <p:spPr>
          <a:xfrm>
            <a:off x="3200400" y="5494866"/>
            <a:ext cx="1106091" cy="1152526"/>
          </a:xfrm>
          <a:prstGeom prst="rightArrow">
            <a:avLst>
              <a:gd name="adj1" fmla="val 32000"/>
              <a:gd name="adj2" fmla="val 66687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マシン語ではなそ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マシン語ではなそう</a:t>
            </a:r>
          </a:p>
        </p:txBody>
      </p:sp>
      <p:pic>
        <p:nvPicPr>
          <p:cNvPr id="3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LPC1114のとりせつ"/>
          <p:cNvSpPr txBox="1"/>
          <p:nvPr>
            <p:ph type="title"/>
          </p:nvPr>
        </p:nvSpPr>
        <p:spPr>
          <a:xfrm>
            <a:off x="132159" y="178494"/>
            <a:ext cx="6113529" cy="1186955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LPC1114のとりせつ</a:t>
            </a:r>
          </a:p>
        </p:txBody>
      </p:sp>
      <p:pic>
        <p:nvPicPr>
          <p:cNvPr id="3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1530" y="7523628"/>
            <a:ext cx="2358345" cy="2208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116" y="1301750"/>
            <a:ext cx="5168901" cy="684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5883" y="1320800"/>
            <a:ext cx="5168901" cy="6840816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CPU: Arm Cortex-M0"/>
          <p:cNvSpPr txBox="1"/>
          <p:nvPr/>
        </p:nvSpPr>
        <p:spPr>
          <a:xfrm>
            <a:off x="2211520" y="8804705"/>
            <a:ext cx="6335117" cy="849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86258">
              <a:defRPr sz="3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CPU: Arm Cortex-M0</a:t>
            </a:r>
          </a:p>
        </p:txBody>
      </p:sp>
      <p:sp>
        <p:nvSpPr>
          <p:cNvPr id="324" name="http://www.nxp-lpc.com/images/LPC111x_UM_Rev.00.15_Japanese.pdf"/>
          <p:cNvSpPr txBox="1"/>
          <p:nvPr/>
        </p:nvSpPr>
        <p:spPr>
          <a:xfrm>
            <a:off x="484828" y="8285377"/>
            <a:ext cx="100425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http://www.nxp-lpc.com/images/LPC111x_UM_Rev.00.15_Japanese.pdf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333" y="1388533"/>
            <a:ext cx="6197601" cy="741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5966" y="1382183"/>
            <a:ext cx="6172201" cy="74295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Arm Cortex-M0のとりせつ"/>
          <p:cNvSpPr txBox="1"/>
          <p:nvPr>
            <p:ph type="title"/>
          </p:nvPr>
        </p:nvSpPr>
        <p:spPr>
          <a:xfrm>
            <a:off x="132159" y="178494"/>
            <a:ext cx="7409260" cy="1186955"/>
          </a:xfrm>
          <a:prstGeom prst="rect">
            <a:avLst/>
          </a:prstGeom>
        </p:spPr>
        <p:txBody>
          <a:bodyPr/>
          <a:lstStyle>
            <a:lvl1pPr defTabSz="297941">
              <a:defRPr sz="4080"/>
            </a:lvl1pPr>
          </a:lstStyle>
          <a:p>
            <a:pPr/>
            <a:r>
              <a:t>Arm Cortex-M0のとりせつ</a:t>
            </a:r>
          </a:p>
        </p:txBody>
      </p:sp>
      <p:sp>
        <p:nvSpPr>
          <p:cNvPr id="329" name="http://infocenter.arm.com/help/index.jsp?topic=/com.arm.doc.subset.architecture.reference/index.html"/>
          <p:cNvSpPr txBox="1"/>
          <p:nvPr/>
        </p:nvSpPr>
        <p:spPr>
          <a:xfrm>
            <a:off x="2361234" y="8853817"/>
            <a:ext cx="82823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http://infocenter.arm.com/help/index.jsp?topic=/com.arm.doc.subset.architecture.reference/index.html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まとめ"/>
          <p:cNvSpPr txBox="1"/>
          <p:nvPr>
            <p:ph type="title"/>
          </p:nvPr>
        </p:nvSpPr>
        <p:spPr>
          <a:xfrm>
            <a:off x="132159" y="178494"/>
            <a:ext cx="3810927" cy="1186955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3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592" y="1552542"/>
            <a:ext cx="10547616" cy="482176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3" name="表"/>
          <p:cNvGraphicFramePr/>
          <p:nvPr/>
        </p:nvGraphicFramePr>
        <p:xfrm>
          <a:off x="1253992" y="6574101"/>
          <a:ext cx="10424122" cy="24881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28824"/>
                <a:gridCol w="7969895"/>
              </a:tblGrid>
              <a:tr h="492548"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Rd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32bit レジスタ x 16（CPU内にあるメモリ）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492548"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R0〜R7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汎用的に使えるレジスタ（R4〜R7は元に戻す）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2548"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R0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パラメータの受け渡しに使う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2548"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R8〜R12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使えるコマンドが限られるレジスタ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2548"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R13〜R15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2400"/>
                        <a:t>使う用途が特殊なレジスタ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34" name="https://ichigojam.github.io/asm15/armasm.html"/>
          <p:cNvSpPr txBox="1"/>
          <p:nvPr/>
        </p:nvSpPr>
        <p:spPr>
          <a:xfrm>
            <a:off x="1635099" y="9144000"/>
            <a:ext cx="973460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https://ichigojam.github.io/asm15/armasm.html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足し算させよう"/>
          <p:cNvSpPr txBox="1"/>
          <p:nvPr>
            <p:ph type="title"/>
          </p:nvPr>
        </p:nvSpPr>
        <p:spPr>
          <a:xfrm>
            <a:off x="132159" y="178494"/>
            <a:ext cx="7183637" cy="1186955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足し算させよう</a:t>
            </a:r>
          </a:p>
        </p:txBody>
      </p:sp>
      <p:pic>
        <p:nvPicPr>
          <p:cNvPr id="3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592" y="1552542"/>
            <a:ext cx="10547616" cy="482176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足し算する時は「Rd += u8」…"/>
          <p:cNvSpPr txBox="1"/>
          <p:nvPr/>
        </p:nvSpPr>
        <p:spPr>
          <a:xfrm>
            <a:off x="614900" y="6684433"/>
            <a:ext cx="1150406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足し算する時は「Rd += u8」</a:t>
            </a:r>
          </a:p>
          <a:p>
            <a:pPr/>
            <a:r>
              <a:t>（レジスタd に、符号なし8bitの数を足し込む）を使う</a:t>
            </a:r>
          </a:p>
          <a:p>
            <a:pPr/>
            <a:r>
              <a:t>例えばレジスタ0(R0) に 1 足す時は</a:t>
            </a:r>
            <a:br/>
            <a:r>
              <a:t>`</a:t>
            </a: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00110 000 00000001</a:t>
            </a:r>
            <a:r>
              <a:t>（2進法） となる</a:t>
            </a:r>
          </a:p>
        </p:txBody>
      </p:sp>
      <p:sp>
        <p:nvSpPr>
          <p:cNvPr id="339" name="矢印"/>
          <p:cNvSpPr/>
          <p:nvPr/>
        </p:nvSpPr>
        <p:spPr>
          <a:xfrm>
            <a:off x="-59267" y="39539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RETURN"/>
          <p:cNvSpPr txBox="1"/>
          <p:nvPr>
            <p:ph type="title"/>
          </p:nvPr>
        </p:nvSpPr>
        <p:spPr>
          <a:xfrm>
            <a:off x="132159" y="178494"/>
            <a:ext cx="7183637" cy="1186955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RETURN</a:t>
            </a:r>
          </a:p>
        </p:txBody>
      </p:sp>
      <p:sp>
        <p:nvSpPr>
          <p:cNvPr id="342" name="呼び出しから返ってくる RETURN コマンドは `0100 0111 0111 0000（2進法） となる"/>
          <p:cNvSpPr txBox="1"/>
          <p:nvPr/>
        </p:nvSpPr>
        <p:spPr>
          <a:xfrm>
            <a:off x="1671853" y="6015566"/>
            <a:ext cx="96610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呼び出しから返ってくる RETURN コマンドは</a:t>
            </a:r>
            <a:br/>
            <a:r>
              <a:t>`</a:t>
            </a: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0100 0111 0111 0000</a:t>
            </a:r>
            <a:r>
              <a:t>（2進法） となる</a:t>
            </a:r>
          </a:p>
        </p:txBody>
      </p:sp>
      <p:sp>
        <p:nvSpPr>
          <p:cNvPr id="343" name="矢印"/>
          <p:cNvSpPr/>
          <p:nvPr/>
        </p:nvSpPr>
        <p:spPr>
          <a:xfrm>
            <a:off x="-59267" y="39539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4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1486" y="2682147"/>
            <a:ext cx="10001828" cy="211210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#4770（16進法）と書いても…"/>
          <p:cNvSpPr txBox="1"/>
          <p:nvPr/>
        </p:nvSpPr>
        <p:spPr>
          <a:xfrm>
            <a:off x="2926181" y="8005233"/>
            <a:ext cx="7152438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#4770（16進法）と書いても</a:t>
            </a:r>
          </a:p>
          <a:p>
            <a:pPr/>
            <a:r>
              <a:t>18288 （10進法）と書いてもOK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10進法、2進法、16進法"/>
          <p:cNvSpPr txBox="1"/>
          <p:nvPr>
            <p:ph type="title"/>
          </p:nvPr>
        </p:nvSpPr>
        <p:spPr>
          <a:xfrm>
            <a:off x="1334426" y="263161"/>
            <a:ext cx="9838929" cy="1186955"/>
          </a:xfrm>
          <a:prstGeom prst="rect">
            <a:avLst/>
          </a:prstGeom>
        </p:spPr>
        <p:txBody>
          <a:bodyPr/>
          <a:lstStyle>
            <a:lvl1pPr defTabSz="514095">
              <a:defRPr sz="7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10進法、2進法、16進法</a:t>
            </a:r>
          </a:p>
        </p:txBody>
      </p:sp>
      <p:sp>
        <p:nvSpPr>
          <p:cNvPr id="348" name="?`111…"/>
          <p:cNvSpPr txBox="1"/>
          <p:nvPr/>
        </p:nvSpPr>
        <p:spPr>
          <a:xfrm>
            <a:off x="3967691" y="4634541"/>
            <a:ext cx="1273175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?`111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7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br/>
            <a:r>
              <a:t>?#F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15</a:t>
            </a:r>
          </a:p>
        </p:txBody>
      </p:sp>
      <p:sp>
        <p:nvSpPr>
          <p:cNvPr id="349" name="?BIN$(7)…"/>
          <p:cNvSpPr txBox="1"/>
          <p:nvPr/>
        </p:nvSpPr>
        <p:spPr>
          <a:xfrm>
            <a:off x="7849658" y="4662189"/>
            <a:ext cx="1273175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?BIN$(7)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111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?HEX$(15)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F</a:t>
            </a:r>
          </a:p>
        </p:txBody>
      </p:sp>
      <p:sp>
        <p:nvSpPr>
          <p:cNvPr id="350" name="10進法へ"/>
          <p:cNvSpPr txBox="1"/>
          <p:nvPr/>
        </p:nvSpPr>
        <p:spPr>
          <a:xfrm>
            <a:off x="3887126" y="3298461"/>
            <a:ext cx="3019823" cy="1186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3097">
              <a:defRPr sz="552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10進法へ</a:t>
            </a:r>
          </a:p>
        </p:txBody>
      </p:sp>
      <p:sp>
        <p:nvSpPr>
          <p:cNvPr id="351" name="10進法から"/>
          <p:cNvSpPr txBox="1"/>
          <p:nvPr/>
        </p:nvSpPr>
        <p:spPr>
          <a:xfrm>
            <a:off x="7794492" y="3326110"/>
            <a:ext cx="3678305" cy="1186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97256">
              <a:defRPr sz="54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10進法から</a:t>
            </a:r>
          </a:p>
        </p:txBody>
      </p:sp>
      <p:sp>
        <p:nvSpPr>
          <p:cNvPr id="352" name="2進法"/>
          <p:cNvSpPr txBox="1"/>
          <p:nvPr/>
        </p:nvSpPr>
        <p:spPr>
          <a:xfrm>
            <a:off x="233759" y="5179830"/>
            <a:ext cx="3019823" cy="748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03783">
              <a:defRPr sz="41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2進法</a:t>
            </a:r>
          </a:p>
        </p:txBody>
      </p:sp>
      <p:sp>
        <p:nvSpPr>
          <p:cNvPr id="353" name="16進法"/>
          <p:cNvSpPr txBox="1"/>
          <p:nvPr/>
        </p:nvSpPr>
        <p:spPr>
          <a:xfrm>
            <a:off x="233759" y="7732530"/>
            <a:ext cx="3019823" cy="74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03783">
              <a:defRPr sz="41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16進法</a:t>
            </a:r>
          </a:p>
        </p:txBody>
      </p:sp>
      <p:sp>
        <p:nvSpPr>
          <p:cNvPr id="354" name="線"/>
          <p:cNvSpPr/>
          <p:nvPr/>
        </p:nvSpPr>
        <p:spPr>
          <a:xfrm flipV="1">
            <a:off x="7323666" y="3448934"/>
            <a:ext cx="1" cy="56351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5" name="線"/>
          <p:cNvSpPr/>
          <p:nvPr/>
        </p:nvSpPr>
        <p:spPr>
          <a:xfrm flipV="1">
            <a:off x="3240881" y="3448934"/>
            <a:ext cx="1" cy="56351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6" name="線"/>
          <p:cNvSpPr/>
          <p:nvPr/>
        </p:nvSpPr>
        <p:spPr>
          <a:xfrm flipH="1" flipV="1">
            <a:off x="336814" y="4500364"/>
            <a:ext cx="123311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7" name="線"/>
          <p:cNvSpPr/>
          <p:nvPr/>
        </p:nvSpPr>
        <p:spPr>
          <a:xfrm flipH="1" flipV="1">
            <a:off x="336814" y="6536961"/>
            <a:ext cx="123311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BASICからマシン語よびだし USR"/>
          <p:cNvSpPr txBox="1"/>
          <p:nvPr>
            <p:ph type="title"/>
          </p:nvPr>
        </p:nvSpPr>
        <p:spPr>
          <a:xfrm>
            <a:off x="132159" y="178494"/>
            <a:ext cx="11863454" cy="1186955"/>
          </a:xfrm>
          <a:prstGeom prst="rect">
            <a:avLst/>
          </a:prstGeom>
        </p:spPr>
        <p:txBody>
          <a:bodyPr/>
          <a:lstStyle>
            <a:lvl1pPr defTabSz="408940">
              <a:defRPr sz="5600"/>
            </a:lvl1pPr>
          </a:lstStyle>
          <a:p>
            <a:pPr/>
            <a:r>
              <a:t>BASICからマシン語よびだし USR</a:t>
            </a:r>
          </a:p>
        </p:txBody>
      </p:sp>
      <p:sp>
        <p:nvSpPr>
          <p:cNvPr id="360" name="[0]=`00110 000 00000001…"/>
          <p:cNvSpPr txBox="1"/>
          <p:nvPr/>
        </p:nvSpPr>
        <p:spPr>
          <a:xfrm>
            <a:off x="593725" y="1882874"/>
            <a:ext cx="12731750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[0]=`00110 000 00000001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[1]=`0100 0111 0111 0000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?USR(#800,0)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?USR(#800,255)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256</a:t>
            </a:r>
          </a:p>
        </p:txBody>
      </p:sp>
      <p:sp>
        <p:nvSpPr>
          <p:cNvPr id="361" name="マシン語で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マシン語で</a:t>
            </a:r>
          </a:p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足し算できた！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足し算1000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足し算1000回の速さ</a:t>
            </a:r>
          </a:p>
        </p:txBody>
      </p:sp>
      <p:sp>
        <p:nvSpPr>
          <p:cNvPr id="364" name="R1=0…"/>
          <p:cNvSpPr txBox="1"/>
          <p:nvPr/>
        </p:nvSpPr>
        <p:spPr>
          <a:xfrm>
            <a:off x="1389591" y="3441699"/>
            <a:ext cx="1273175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R1=0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R1+=1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R1-R0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IF !0 GOTO -2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RET</a:t>
            </a:r>
          </a:p>
        </p:txBody>
      </p:sp>
      <p:sp>
        <p:nvSpPr>
          <p:cNvPr id="365" name="R1-R0が…"/>
          <p:cNvSpPr/>
          <p:nvPr/>
        </p:nvSpPr>
        <p:spPr>
          <a:xfrm>
            <a:off x="8149166" y="2539338"/>
            <a:ext cx="4561418" cy="3208603"/>
          </a:xfrm>
          <a:prstGeom prst="wedgeEllipseCallout">
            <a:avLst>
              <a:gd name="adj1" fmla="val -49385"/>
              <a:gd name="adj2" fmla="val 63997"/>
            </a:avLst>
          </a:prstGeom>
          <a:ln w="762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t>R1-R0が</a:t>
            </a:r>
          </a:p>
          <a:p>
            <a:pPr>
              <a:defRPr sz="3500"/>
            </a:pPr>
            <a:r>
              <a:t>0じゃない時</a:t>
            </a:r>
          </a:p>
          <a:p>
            <a:pPr>
              <a:defRPr sz="3500"/>
            </a:pPr>
            <a:r>
              <a:t>2つ前へ</a:t>
            </a:r>
          </a:p>
        </p:txBody>
      </p:sp>
      <p:sp>
        <p:nvSpPr>
          <p:cNvPr id="366" name="線"/>
          <p:cNvSpPr/>
          <p:nvPr/>
        </p:nvSpPr>
        <p:spPr>
          <a:xfrm flipH="1" flipV="1">
            <a:off x="4224866" y="4739076"/>
            <a:ext cx="3259230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7" name="線"/>
          <p:cNvSpPr/>
          <p:nvPr/>
        </p:nvSpPr>
        <p:spPr>
          <a:xfrm flipV="1">
            <a:off x="7433733" y="4739076"/>
            <a:ext cx="1" cy="1774048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8" name="線"/>
          <p:cNvSpPr/>
          <p:nvPr/>
        </p:nvSpPr>
        <p:spPr>
          <a:xfrm flipH="1">
            <a:off x="5064205" y="6555176"/>
            <a:ext cx="241989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9" name="*USRの二番目のパラメーターは、R0 になる"/>
          <p:cNvSpPr txBox="1"/>
          <p:nvPr/>
        </p:nvSpPr>
        <p:spPr>
          <a:xfrm>
            <a:off x="3624443" y="9136234"/>
            <a:ext cx="626821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*USRの二番目のパラメーターは、R0 になる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26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2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0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267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68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CPU"/>
            <p:cNvSpPr txBox="1"/>
            <p:nvPr/>
          </p:nvSpPr>
          <p:spPr>
            <a:xfrm>
              <a:off x="1771174" y="1587903"/>
              <a:ext cx="107960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271" name="本当に？"/>
          <p:cNvSpPr txBox="1"/>
          <p:nvPr/>
        </p:nvSpPr>
        <p:spPr>
          <a:xfrm>
            <a:off x="5175250" y="7929033"/>
            <a:ext cx="265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本当に？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足し算1000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足し算1000回の速さ</a:t>
            </a:r>
          </a:p>
        </p:txBody>
      </p:sp>
      <p:sp>
        <p:nvSpPr>
          <p:cNvPr id="372" name="[0]=`00100001 00000000 R1=0…"/>
          <p:cNvSpPr txBox="1"/>
          <p:nvPr/>
        </p:nvSpPr>
        <p:spPr>
          <a:xfrm>
            <a:off x="1010675" y="6280150"/>
            <a:ext cx="10610917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[0]=`00100001 00000000 R1=0</a:t>
            </a:r>
          </a:p>
          <a:p>
            <a:pPr algn="l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[1]=`00110001 00000001 R1+=1</a:t>
            </a:r>
          </a:p>
          <a:p>
            <a:pPr algn="l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[2]=`01000010 10000001 R1-R0</a:t>
            </a:r>
          </a:p>
          <a:p>
            <a:pPr algn="l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[3]=`11010001 11111100 IF!0GOTO-2</a:t>
            </a:r>
          </a:p>
          <a:p>
            <a:pPr algn="l">
              <a:lnSpc>
                <a:spcPct val="15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[4]=`01000111 01110000 RET</a:t>
            </a:r>
          </a:p>
        </p:txBody>
      </p:sp>
      <p:pic>
        <p:nvPicPr>
          <p:cNvPr id="3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6027" y="2432050"/>
            <a:ext cx="8040213" cy="367552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*GOTOで使うパラメーターは2を引いて、2の補数表現  https://fukuno.jig.jp/1188"/>
          <p:cNvSpPr txBox="1"/>
          <p:nvPr/>
        </p:nvSpPr>
        <p:spPr>
          <a:xfrm>
            <a:off x="897855" y="9132424"/>
            <a:ext cx="11721390" cy="414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*GOTOで使うパラメーターは2を引いて、2の補数表現  </a:t>
            </a:r>
            <a:r>
              <a:rPr u="sng">
                <a:hlinkClick r:id="rId3" invalidUrl="" action="" tgtFrame="" tooltip="" history="1" highlightClick="0" endSnd="0"/>
              </a:rPr>
              <a:t>https://fukuno.jig.jp/1188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足し算1000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足し算1000回の速さ</a:t>
            </a:r>
          </a:p>
        </p:txBody>
      </p:sp>
      <p:sp>
        <p:nvSpPr>
          <p:cNvPr id="377" name="NEW…"/>
          <p:cNvSpPr txBox="1"/>
          <p:nvPr/>
        </p:nvSpPr>
        <p:spPr>
          <a:xfrm>
            <a:off x="356658" y="3289300"/>
            <a:ext cx="12731751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NEW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10 POKE#800,0,33,1,49,129,66,252,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209,112,71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 CLT:?USR(#800,1000):?TICK()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SAVE2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足し算1万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足し算1万回の速さ</a:t>
            </a:r>
          </a:p>
        </p:txBody>
      </p:sp>
      <p:sp>
        <p:nvSpPr>
          <p:cNvPr id="380" name="LIST…"/>
          <p:cNvSpPr txBox="1"/>
          <p:nvPr/>
        </p:nvSpPr>
        <p:spPr>
          <a:xfrm>
            <a:off x="343958" y="3632200"/>
            <a:ext cx="12731751" cy="398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LIST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10 POKE#800,0,33,1,49,129,66,252,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209,112,71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 CLT:?USR(#800,1000</a:t>
            </a:r>
            <a:r>
              <a:rPr>
                <a:solidFill>
                  <a:schemeClr val="accent5"/>
                </a:solidFill>
              </a:rPr>
              <a:t>0</a:t>
            </a:r>
            <a:r>
              <a:t>):?TICK()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足し算100万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足し算100万回の速さ</a:t>
            </a:r>
          </a:p>
        </p:txBody>
      </p:sp>
      <p:sp>
        <p:nvSpPr>
          <p:cNvPr id="383" name="LIST…"/>
          <p:cNvSpPr txBox="1"/>
          <p:nvPr/>
        </p:nvSpPr>
        <p:spPr>
          <a:xfrm>
            <a:off x="343958" y="3289300"/>
            <a:ext cx="12731751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LIST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10 POKE#800,</a:t>
            </a:r>
            <a:r>
              <a:rPr>
                <a:solidFill>
                  <a:schemeClr val="accent5"/>
                </a:solidFill>
              </a:rPr>
              <a:t>100,34,80,67,</a:t>
            </a:r>
            <a:r>
              <a:t>0,33,1,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49,129,66,252,209,112,71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 CLT:?USR(#800,10000):?TICK()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SAVE2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RUN</a:t>
            </a:r>
          </a:p>
        </p:txBody>
      </p:sp>
      <p:sp>
        <p:nvSpPr>
          <p:cNvPr id="384" name="R2=100 `00100 010 1100100…"/>
          <p:cNvSpPr txBox="1"/>
          <p:nvPr/>
        </p:nvSpPr>
        <p:spPr>
          <a:xfrm>
            <a:off x="1999191" y="8102599"/>
            <a:ext cx="1273175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R2=100 `00100 010 1100100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R0*=R2 `0100001101 010 000</a:t>
            </a:r>
          </a:p>
        </p:txBody>
      </p:sp>
      <p:sp>
        <p:nvSpPr>
          <p:cNvPr id="385" name="*追加（パラメータを100倍する）"/>
          <p:cNvSpPr txBox="1"/>
          <p:nvPr/>
        </p:nvSpPr>
        <p:spPr>
          <a:xfrm>
            <a:off x="1756981" y="7497233"/>
            <a:ext cx="593483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*追加（パラメータを100倍する）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計算してみよう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計算してみよう</a:t>
            </a:r>
          </a:p>
        </p:txBody>
      </p:sp>
      <p:pic>
        <p:nvPicPr>
          <p:cNvPr id="3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足し算100万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足し算100万回の速さ</a:t>
            </a:r>
          </a:p>
        </p:txBody>
      </p:sp>
      <p:sp>
        <p:nvSpPr>
          <p:cNvPr id="391" name="13/60秒 やく0.2秒で100万回…"/>
          <p:cNvSpPr txBox="1"/>
          <p:nvPr/>
        </p:nvSpPr>
        <p:spPr>
          <a:xfrm>
            <a:off x="136525" y="3445934"/>
            <a:ext cx="12731750" cy="391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13/60秒 やく0.2秒で100万回</a:t>
            </a:r>
          </a:p>
          <a:p>
            <a:pPr>
              <a:lnSpc>
                <a:spcPct val="150000"/>
              </a:lnSpc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1秒で500万回？</a:t>
            </a:r>
          </a:p>
          <a:p>
            <a:pPr>
              <a:lnSpc>
                <a:spcPct val="150000"/>
              </a:lnSpc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まだ 10倍おそい・・・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足し算100万回の速さ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足し算100万回の速さ</a:t>
            </a:r>
          </a:p>
        </p:txBody>
      </p:sp>
      <p:sp>
        <p:nvSpPr>
          <p:cNvPr id="394" name="LIST…"/>
          <p:cNvSpPr txBox="1"/>
          <p:nvPr/>
        </p:nvSpPr>
        <p:spPr>
          <a:xfrm>
            <a:off x="343958" y="2946400"/>
            <a:ext cx="12731751" cy="535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LIST</a:t>
            </a:r>
          </a:p>
          <a:p>
            <a:pPr algn="l">
              <a:lnSpc>
                <a:spcPct val="150000"/>
              </a:lnSpc>
              <a:defRPr sz="30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 VIDEO0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10 POKE#800,100,34,80,67,0,33,1,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49,129,66,252,209,112,71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20 CLT:?USR(#800,10000):?TICK()</a:t>
            </a:r>
          </a:p>
          <a:p>
            <a:pPr algn="l">
              <a:lnSpc>
                <a:spcPct val="150000"/>
              </a:lnSpc>
              <a:defRPr sz="30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30 VIEDO1</a:t>
            </a:r>
          </a:p>
          <a:p>
            <a:pPr algn="l">
              <a:lnSpc>
                <a:spcPct val="150000"/>
              </a:lnSpc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RUN</a:t>
            </a:r>
          </a:p>
        </p:txBody>
      </p:sp>
      <p:sp>
        <p:nvSpPr>
          <p:cNvPr id="395" name="表示を消して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表示を消して</a:t>
            </a:r>
          </a:p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本気出す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1秒1000万回！？"/>
          <p:cNvSpPr txBox="1"/>
          <p:nvPr>
            <p:ph type="title"/>
          </p:nvPr>
        </p:nvSpPr>
        <p:spPr>
          <a:xfrm>
            <a:off x="132159" y="973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1秒1000万回！？</a:t>
            </a:r>
          </a:p>
        </p:txBody>
      </p:sp>
      <p:sp>
        <p:nvSpPr>
          <p:cNvPr id="398" name="R1=0…"/>
          <p:cNvSpPr txBox="1"/>
          <p:nvPr/>
        </p:nvSpPr>
        <p:spPr>
          <a:xfrm>
            <a:off x="644524" y="4783666"/>
            <a:ext cx="12731751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R1=0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R1+=1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R1-R0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IF !0 GOTO -2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RET</a:t>
            </a:r>
          </a:p>
        </p:txBody>
      </p:sp>
      <p:sp>
        <p:nvSpPr>
          <p:cNvPr id="399" name="線"/>
          <p:cNvSpPr/>
          <p:nvPr/>
        </p:nvSpPr>
        <p:spPr>
          <a:xfrm flipH="1" flipV="1">
            <a:off x="3479800" y="6081043"/>
            <a:ext cx="325922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0" name="線"/>
          <p:cNvSpPr/>
          <p:nvPr/>
        </p:nvSpPr>
        <p:spPr>
          <a:xfrm flipV="1">
            <a:off x="6688666" y="6081044"/>
            <a:ext cx="1" cy="1774046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4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4821" r="0" b="21386"/>
          <a:stretch>
            <a:fillRect/>
          </a:stretch>
        </p:blipFill>
        <p:spPr>
          <a:xfrm>
            <a:off x="496602" y="2088554"/>
            <a:ext cx="8040212" cy="2712245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矢印"/>
          <p:cNvSpPr/>
          <p:nvPr/>
        </p:nvSpPr>
        <p:spPr>
          <a:xfrm>
            <a:off x="8613456" y="2606476"/>
            <a:ext cx="1443303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64" y="14256"/>
                </a:moveTo>
                <a:lnTo>
                  <a:pt x="12164" y="21600"/>
                </a:lnTo>
                <a:lnTo>
                  <a:pt x="0" y="10800"/>
                </a:lnTo>
                <a:lnTo>
                  <a:pt x="12164" y="0"/>
                </a:lnTo>
                <a:lnTo>
                  <a:pt x="1216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3" name="何サイクルで…"/>
          <p:cNvSpPr txBox="1"/>
          <p:nvPr/>
        </p:nvSpPr>
        <p:spPr>
          <a:xfrm>
            <a:off x="10177441" y="2619176"/>
            <a:ext cx="284378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何サイクルで</a:t>
            </a:r>
          </a:p>
          <a:p>
            <a:pPr/>
            <a:r>
              <a:t>処理するか？</a:t>
            </a:r>
          </a:p>
        </p:txBody>
      </p:sp>
      <p:sp>
        <p:nvSpPr>
          <p:cNvPr id="404" name="← 1cycle…"/>
          <p:cNvSpPr txBox="1"/>
          <p:nvPr/>
        </p:nvSpPr>
        <p:spPr>
          <a:xfrm>
            <a:off x="8180677" y="5785710"/>
            <a:ext cx="4086861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← 1cycle</a:t>
            </a:r>
          </a:p>
          <a:p>
            <a:pPr algn="l">
              <a:defRPr sz="4000"/>
            </a:pPr>
            <a:r>
              <a:t>← 1cycle</a:t>
            </a:r>
          </a:p>
          <a:p>
            <a:pPr algn="l">
              <a:defRPr sz="4000"/>
            </a:pPr>
            <a:r>
              <a:t>← 3cycle</a:t>
            </a:r>
          </a:p>
          <a:p>
            <a:pPr algn="l">
              <a:defRPr sz="4000"/>
            </a:pPr>
            <a:r>
              <a:t>＝合計 5サイクル</a:t>
            </a:r>
          </a:p>
        </p:txBody>
      </p:sp>
      <p:sp>
        <p:nvSpPr>
          <p:cNvPr id="405" name="計算は1秒5000万回ペースでやっていた！"/>
          <p:cNvSpPr txBox="1"/>
          <p:nvPr/>
        </p:nvSpPr>
        <p:spPr>
          <a:xfrm>
            <a:off x="1367510" y="9079243"/>
            <a:ext cx="1026978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計算は1秒5000万回ペースでやっていた！</a:t>
            </a:r>
          </a:p>
        </p:txBody>
      </p:sp>
      <p:sp>
        <p:nvSpPr>
          <p:cNvPr id="406" name="線"/>
          <p:cNvSpPr/>
          <p:nvPr/>
        </p:nvSpPr>
        <p:spPr>
          <a:xfrm flipH="1">
            <a:off x="4310671" y="7867509"/>
            <a:ext cx="241989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409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4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4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411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12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CPU"/>
            <p:cNvSpPr txBox="1"/>
            <p:nvPr/>
          </p:nvSpPr>
          <p:spPr>
            <a:xfrm>
              <a:off x="1771174" y="1587903"/>
              <a:ext cx="107960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41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19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
GPU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
GPU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20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42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423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424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はかろう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はかろう！</a:t>
            </a:r>
          </a:p>
        </p:txBody>
      </p:sp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コンピューターを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コンピューターを</a:t>
            </a:r>
          </a:p>
          <a:p>
            <a:pPr/>
            <a:r>
              <a:t>つかいこなそう</a:t>
            </a:r>
          </a:p>
        </p:txBody>
      </p:sp>
      <p:pic>
        <p:nvPicPr>
          <p:cNvPr id="4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Hanaわらびへどうぞ！…"/>
          <p:cNvSpPr txBox="1"/>
          <p:nvPr/>
        </p:nvSpPr>
        <p:spPr>
          <a:xfrm>
            <a:off x="1437352" y="6980767"/>
            <a:ext cx="1067196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Hanaわらびへどうぞ！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https://hanawarabikoza.page/</a:t>
            </a:r>
          </a:p>
          <a:p>
            <a:pPr/>
          </a:p>
          <a:p>
            <a:pPr/>
            <a:r>
              <a:t>Hana道場（鯖江）、寺子屋Hana（会津）もあるよ</a:t>
            </a:r>
          </a:p>
        </p:txBody>
      </p:sp>
      <p:pic>
        <p:nvPicPr>
          <p:cNvPr id="4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6494"/>
            <a:ext cx="13004801" cy="6820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?TICK()…"/>
          <p:cNvSpPr txBox="1"/>
          <p:nvPr/>
        </p:nvSpPr>
        <p:spPr>
          <a:xfrm>
            <a:off x="695325" y="3132666"/>
            <a:ext cx="12731750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?TICK()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?TICK()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CLT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?TICK()</a:t>
            </a:r>
          </a:p>
        </p:txBody>
      </p:sp>
      <p:sp>
        <p:nvSpPr>
          <p:cNvPr id="277" name="CLTでリセッ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CLTでリセット</a:t>
            </a:r>
          </a:p>
        </p:txBody>
      </p:sp>
      <p:sp>
        <p:nvSpPr>
          <p:cNvPr id="278" name="じかんのはかりかた"/>
          <p:cNvSpPr txBox="1"/>
          <p:nvPr>
            <p:ph type="title"/>
          </p:nvPr>
        </p:nvSpPr>
        <p:spPr>
          <a:xfrm>
            <a:off x="132159" y="6561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じかんのはかりかた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NEW…"/>
          <p:cNvSpPr txBox="1"/>
          <p:nvPr/>
        </p:nvSpPr>
        <p:spPr>
          <a:xfrm>
            <a:off x="593725" y="3589866"/>
            <a:ext cx="12731750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NEW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10 N=0:CLT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20 N=N+1:IF N&lt;1000 CONT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30 ?TICK()/6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RUN</a:t>
            </a:r>
          </a:p>
        </p:txBody>
      </p:sp>
      <p:sp>
        <p:nvSpPr>
          <p:cNvPr id="281" name="何秒？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何秒？</a:t>
            </a:r>
          </a:p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18 = 1.8秒</a:t>
            </a:r>
          </a:p>
        </p:txBody>
      </p:sp>
      <p:sp>
        <p:nvSpPr>
          <p:cNvPr id="282" name="足し算1000回の速さ"/>
          <p:cNvSpPr txBox="1"/>
          <p:nvPr>
            <p:ph type="title"/>
          </p:nvPr>
        </p:nvSpPr>
        <p:spPr>
          <a:xfrm>
            <a:off x="132159" y="6561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足し算1000回の速さ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おや？おそくない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おや？おそくない？</a:t>
            </a:r>
          </a:p>
        </p:txBody>
      </p:sp>
      <p:pic>
        <p:nvPicPr>
          <p:cNvPr id="2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NEW…"/>
          <p:cNvSpPr txBox="1"/>
          <p:nvPr/>
        </p:nvSpPr>
        <p:spPr>
          <a:xfrm>
            <a:off x="593725" y="3132667"/>
            <a:ext cx="12731750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NEW</a:t>
            </a:r>
          </a:p>
          <a:p>
            <a:pPr algn="l">
              <a:lnSpc>
                <a:spcPct val="150000"/>
              </a:lnSpc>
              <a:defRPr sz="40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 VIDEO0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10 N=0:CLT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20 N=N+1:IF N&lt;1000 CONT</a:t>
            </a:r>
          </a:p>
          <a:p>
            <a:pPr algn="l">
              <a:lnSpc>
                <a:spcPct val="15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30 ?TICK()/6</a:t>
            </a:r>
          </a:p>
          <a:p>
            <a:pPr algn="l">
              <a:lnSpc>
                <a:spcPct val="150000"/>
              </a:lnSpc>
              <a:defRPr sz="40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40 VIEDO1</a:t>
            </a:r>
          </a:p>
        </p:txBody>
      </p:sp>
      <p:sp>
        <p:nvSpPr>
          <p:cNvPr id="288" name="表示を消して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表示を消して</a:t>
            </a:r>
          </a:p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本気出す</a:t>
            </a:r>
          </a:p>
        </p:txBody>
      </p:sp>
      <p:sp>
        <p:nvSpPr>
          <p:cNvPr id="289" name="足し算1000回の速さ"/>
          <p:cNvSpPr txBox="1"/>
          <p:nvPr>
            <p:ph type="title"/>
          </p:nvPr>
        </p:nvSpPr>
        <p:spPr>
          <a:xfrm>
            <a:off x="132159" y="656166"/>
            <a:ext cx="12740481" cy="21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足し算1000回の速さ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1秒1000回くらい…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1秒1000回くらい</a:t>
            </a:r>
          </a:p>
          <a:p>
            <a:pPr defTabSz="473201">
              <a:defRPr sz="6480"/>
            </a:pPr>
            <a:r>
              <a:t>なぜおそい？</a:t>
            </a:r>
          </a:p>
        </p:txBody>
      </p:sp>
      <p:pic>
        <p:nvPicPr>
          <p:cNvPr id="2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インタプリタ…"/>
          <p:cNvSpPr txBox="1"/>
          <p:nvPr>
            <p:ph type="title"/>
          </p:nvPr>
        </p:nvSpPr>
        <p:spPr>
          <a:xfrm>
            <a:off x="132159" y="246227"/>
            <a:ext cx="12740482" cy="2555546"/>
          </a:xfrm>
          <a:prstGeom prst="rect">
            <a:avLst/>
          </a:prstGeom>
        </p:spPr>
        <p:txBody>
          <a:bodyPr/>
          <a:lstStyle/>
          <a:p>
            <a:pPr defTabSz="560831">
              <a:defRPr sz="7679"/>
            </a:pPr>
            <a:r>
              <a:t>インタプリタ</a:t>
            </a:r>
          </a:p>
          <a:p>
            <a:pPr defTabSz="560831">
              <a:defRPr sz="7679"/>
            </a:pPr>
            <a:r>
              <a:t>（ほんやくしゃ）</a:t>
            </a:r>
          </a:p>
        </p:txBody>
      </p:sp>
      <p:pic>
        <p:nvPicPr>
          <p:cNvPr id="2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8878" y="4466629"/>
            <a:ext cx="3426149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LED1"/>
          <p:cNvSpPr txBox="1"/>
          <p:nvPr/>
        </p:nvSpPr>
        <p:spPr>
          <a:xfrm>
            <a:off x="298450" y="5702829"/>
            <a:ext cx="265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297" name="矢印"/>
          <p:cNvSpPr/>
          <p:nvPr/>
        </p:nvSpPr>
        <p:spPr>
          <a:xfrm>
            <a:off x="3200400" y="5494866"/>
            <a:ext cx="1106091" cy="1152526"/>
          </a:xfrm>
          <a:prstGeom prst="rightArrow">
            <a:avLst>
              <a:gd name="adj1" fmla="val 32000"/>
              <a:gd name="adj2" fmla="val 66687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8" name="while (program) {…"/>
          <p:cNvSpPr txBox="1"/>
          <p:nvPr/>
        </p:nvSpPr>
        <p:spPr>
          <a:xfrm>
            <a:off x="4133856" y="3115733"/>
            <a:ext cx="5541504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while (program) {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cmd = …;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param = …;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if (cmd == CMD_LED) {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if (param) {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 GPIO_LED |= LED;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} else {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 GPIO_LED &amp;= ~LED;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}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} else if (cmd == CMD_WAIT) {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 …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} …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…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299" name="*"/>
          <p:cNvSpPr txBox="1"/>
          <p:nvPr/>
        </p:nvSpPr>
        <p:spPr>
          <a:xfrm>
            <a:off x="12076641" y="4402667"/>
            <a:ext cx="106045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00" name="矢印"/>
          <p:cNvSpPr/>
          <p:nvPr/>
        </p:nvSpPr>
        <p:spPr>
          <a:xfrm>
            <a:off x="8644466" y="5494866"/>
            <a:ext cx="1106092" cy="1152526"/>
          </a:xfrm>
          <a:prstGeom prst="rightArrow">
            <a:avLst>
              <a:gd name="adj1" fmla="val 32000"/>
              <a:gd name="adj2" fmla="val 66687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1" name="マシン語…"/>
          <p:cNvSpPr txBox="1"/>
          <p:nvPr/>
        </p:nvSpPr>
        <p:spPr>
          <a:xfrm>
            <a:off x="9299625" y="7832361"/>
            <a:ext cx="3904655" cy="1254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マシン語</a:t>
            </a:r>
          </a:p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わかる</a:t>
            </a:r>
          </a:p>
        </p:txBody>
      </p:sp>
      <p:sp>
        <p:nvSpPr>
          <p:cNvPr id="302" name="BASIC…"/>
          <p:cNvSpPr txBox="1"/>
          <p:nvPr/>
        </p:nvSpPr>
        <p:spPr>
          <a:xfrm>
            <a:off x="-72975" y="7832361"/>
            <a:ext cx="3904655" cy="1254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BASIC</a:t>
            </a:r>
          </a:p>
          <a:p>
            <a:pPr defTabSz="268731">
              <a:defRPr sz="3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人にやさしい</a:t>
            </a:r>
          </a:p>
        </p:txBody>
      </p:sp>
      <p:sp>
        <p:nvSpPr>
          <p:cNvPr id="303" name="BASICのコマンドを…"/>
          <p:cNvSpPr txBox="1"/>
          <p:nvPr/>
        </p:nvSpPr>
        <p:spPr>
          <a:xfrm>
            <a:off x="5276856" y="8151283"/>
            <a:ext cx="3569073" cy="11557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BASICのコマンドを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マシン語に</a:t>
            </a:r>
            <a:r>
              <a:rPr b="1">
                <a:solidFill>
                  <a:schemeClr val="accent5"/>
                </a:solidFill>
              </a:rPr>
              <a:t>都度</a:t>
            </a:r>
            <a:r>
              <a:t>翻訳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